
<file path=[Content_Types].xml><?xml version="1.0" encoding="utf-8"?>
<Types xmlns="http://schemas.openxmlformats.org/package/2006/content-types">
  <Default Extension="gif" ContentType="image/gi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>
    <p:restoredLeft sz="7849" autoAdjust="0"/>
    <p:restoredTop sz="94660"/>
  </p:normalViewPr>
  <p:slideViewPr>
    <p:cSldViewPr snapToGrid="0">
      <p:cViewPr varScale="1">
        <p:scale>
          <a:sx n="75" d="100"/>
          <a:sy n="75" d="100"/>
        </p:scale>
        <p:origin x="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06A88-7617-268E-7282-846A885F5B4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E45DA46-6D48-FA01-A114-B1EE063470A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CEF002-465D-0AB5-2F03-5A818F5BD8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E23F36-39F7-4724-10D3-82E53E0B55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E52FE0-5D8B-05CE-F189-1C0EEA834F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635947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DC88FD-85C3-A897-9F46-D599F41D91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B914C59-7557-114A-674B-DD75AA5BFF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783E219-2F3E-87CE-9A8B-F839BA6DD7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9F9E88-083C-195B-B571-ACD26F105F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686067-30BE-D393-4068-5AF88BC485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73455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B2358F-8BDC-8AEF-57A6-DA138292D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596230-33A6-DC8E-82A8-62360FDA20A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5CC42C5-6B56-C6AA-A790-EA50BF187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C8D58A0-CDBB-9904-CEE0-A38B40220C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84A5CCD-95B1-5A28-E9E6-D4FB741E0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85987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1B0240-873E-4770-6ACE-54F4070533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4DF27FD-DBF4-49D0-FF20-3ABBFAE11A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2F96B24-72BE-B138-CCFA-1DB776CC49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FC6D4E0-0D9C-47B8-DF46-6215BE937C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7502FCE-9645-5B2E-7A17-B248D0CD1C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D59042-3855-DD8E-D273-F94EFBC161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39540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EA3CDB-5D69-98FC-E816-8BB530F007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F05A4F4-1AFC-0046-5D9E-0E5B1A43014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4A7158B-4097-0507-BCFB-D15A4093E2E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8017BE-8C6A-D258-ABBE-4A933DAA75F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E5CF4F2-D277-794F-28A5-242AE7B9C01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6F0025B-B45B-C791-5C48-2EC168DBAA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6DA2FC5-B92A-2040-B56D-52E9DBECAB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FFE85CB-E5D0-0080-DC69-181E7130FD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93117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F1AA24-45EC-80E8-8BD6-39413F706A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434D0B6-0B25-3DFC-397E-D741E32622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E4845FD-3444-5E5A-DCB2-1F67CBF6C4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2EFFDC0-A239-FAB3-91DF-4F69F7EF2C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8866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42A7958-1A4F-05AA-5292-18C93F2E2E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6025624-D361-E50C-01A8-61F10E42C0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42158FA-D91B-EB2E-677B-B062B82E4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80707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6ED1F5-1B40-D8EC-4F82-5FDCC33CB8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25297F-B6C4-76FB-55D5-04AE938FA7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91F4F-4DFD-CFB4-B96B-0CF55EDFBD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D6E4831-6924-BE29-968F-BB6A7826E7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E413AE3-6223-3201-7559-CD21A13E51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86EECA7-D4D6-413A-1FEA-8602EC2528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68454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5C91BB-D025-1B0D-68BF-6D86252FD9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1EBEB14-9389-8D29-CF6F-2363FD8BB8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B72F63B-2921-AA7B-7F66-B07875E91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E463BB1-F911-C644-6357-D99D269798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65AE7C9-22E9-D1A1-E143-482E56B635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8FB015B-E5CC-3378-E0E1-1B9831EDF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71522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BA3B9C-3BD4-15E6-97BE-3DB37F418C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1A797B0-868A-B91E-A85C-B446038ED9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845BE27-BC88-D5DB-2A20-90E1E47ACA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56ED67E-ABAF-3849-DEEC-EBC97EDC20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7F02F8A-E715-8988-2D5F-B73A179EC87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20860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5BFEC07-B086-C703-C8BA-FB86B0E88E67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E4ABEAF-0BA6-FD71-DC5F-F84949E41CA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E624E1-DA3C-EC55-4422-B0CE8E4418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4D6157-71A0-D6A3-4D08-447444599A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F72788-9951-EC8C-810A-7A46B9FE61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18898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D7A1776-716B-6BE9-7D7C-A2F9FE75D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58151BB-5162-C0D6-FFF8-4406D95B95D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23C5349-A589-B4E1-CA49-48F85D49017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AB432550-ED8C-4894-9A31-B1F4FBB642F2}" type="datetimeFigureOut">
              <a:rPr lang="en-US" smtClean="0"/>
              <a:t>9/19/2026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11CC99-89BC-F711-9893-79572A8A49A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D6EF2A4-CB7F-23B7-6E61-2698F765E3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43EDD0E-E266-4DB3-BCAA-06E29682208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61455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hyperlink" Target="http://www.ci.bloomington.mn.us/cityhall/dept/police/police.htm" TargetMode="Externa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2" descr="Bloomington Police logo">
            <a:hlinkClick r:id="rId2"/>
            <a:extLst>
              <a:ext uri="{FF2B5EF4-FFF2-40B4-BE49-F238E27FC236}">
                <a16:creationId xmlns:a16="http://schemas.microsoft.com/office/drawing/2014/main" id="{420F22DC-9753-84D0-4C4A-E5A8D6BD289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alphaModFix amt="5000"/>
          </a:blip>
          <a:srcRect/>
          <a:stretch>
            <a:fillRect/>
          </a:stretch>
        </p:blipFill>
        <p:spPr bwMode="auto">
          <a:xfrm>
            <a:off x="2954222" y="791502"/>
            <a:ext cx="5719528" cy="6052054"/>
          </a:xfrm>
          <a:prstGeom prst="rect">
            <a:avLst/>
          </a:prstGeom>
          <a:noFill/>
        </p:spPr>
      </p:pic>
      <p:graphicFrame>
        <p:nvGraphicFramePr>
          <p:cNvPr id="11" name="Table 10">
            <a:extLst>
              <a:ext uri="{FF2B5EF4-FFF2-40B4-BE49-F238E27FC236}">
                <a16:creationId xmlns:a16="http://schemas.microsoft.com/office/drawing/2014/main" id="{75666DD3-5770-B3B8-2413-DCAFA2D86C4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74511380"/>
              </p:ext>
            </p:extLst>
          </p:nvPr>
        </p:nvGraphicFramePr>
        <p:xfrm>
          <a:off x="550415" y="1564884"/>
          <a:ext cx="11412987" cy="502043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4002362">
                  <a:extLst>
                    <a:ext uri="{9D8B030D-6E8A-4147-A177-3AD203B41FA5}">
                      <a16:colId xmlns:a16="http://schemas.microsoft.com/office/drawing/2014/main" val="3292024758"/>
                    </a:ext>
                  </a:extLst>
                </a:gridCol>
                <a:gridCol w="2345134">
                  <a:extLst>
                    <a:ext uri="{9D8B030D-6E8A-4147-A177-3AD203B41FA5}">
                      <a16:colId xmlns:a16="http://schemas.microsoft.com/office/drawing/2014/main" val="909059036"/>
                    </a:ext>
                  </a:extLst>
                </a:gridCol>
                <a:gridCol w="2251329">
                  <a:extLst>
                    <a:ext uri="{9D8B030D-6E8A-4147-A177-3AD203B41FA5}">
                      <a16:colId xmlns:a16="http://schemas.microsoft.com/office/drawing/2014/main" val="1332624214"/>
                    </a:ext>
                  </a:extLst>
                </a:gridCol>
                <a:gridCol w="2814162">
                  <a:extLst>
                    <a:ext uri="{9D8B030D-6E8A-4147-A177-3AD203B41FA5}">
                      <a16:colId xmlns:a16="http://schemas.microsoft.com/office/drawing/2014/main" val="2843655917"/>
                    </a:ext>
                  </a:extLst>
                </a:gridCol>
              </a:tblGrid>
              <a:tr h="264153">
                <a:tc gridSpan="4">
                  <a:txBody>
                    <a:bodyPr/>
                    <a:lstStyle/>
                    <a:p>
                      <a:pPr algn="ctr" fontAlgn="b"/>
                      <a:endParaRPr lang="en-US" sz="2400" b="1" i="0" u="sng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3140722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Crime Data Type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YTD 2025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YTD 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% Difference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478182453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All Crime Data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4143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4274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+3%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45795348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 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0515390"/>
                  </a:ext>
                </a:extLst>
              </a:tr>
              <a:tr h="251574">
                <a:tc gridSpan="4">
                  <a:txBody>
                    <a:bodyPr/>
                    <a:lstStyle/>
                    <a:p>
                      <a:pPr algn="ctr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Priority Crimes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6205697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Crime Data Type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YTD 2025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effectLst/>
                        </a:rPr>
                        <a:t>YTD 2026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u="none" strike="noStrike" dirty="0">
                          <a:solidFill>
                            <a:schemeClr val="tx1"/>
                          </a:solidFill>
                          <a:effectLst/>
                        </a:rPr>
                        <a:t>% Difference</a:t>
                      </a:r>
                      <a:endParaRPr lang="en-US" sz="2000" b="1" i="0" u="none" strike="noStrike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65532230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Aggravated Assault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48497219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Burglary (includes Theft on Trespass)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+33%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890398821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Motor Vehicle Theft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-3%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81624017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Murder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-100%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386097458"/>
                  </a:ext>
                </a:extLst>
              </a:tr>
              <a:tr h="316879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Rape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+42%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52359901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solidFill>
                            <a:schemeClr val="accent2">
                              <a:lumMod val="75000"/>
                            </a:schemeClr>
                          </a:solidFill>
                          <a:effectLst/>
                        </a:rPr>
                        <a:t>Robbery</a:t>
                      </a:r>
                      <a:endParaRPr lang="en-US" sz="2000" b="1" i="0" u="none" strike="noStrike" dirty="0">
                        <a:solidFill>
                          <a:schemeClr val="accent2">
                            <a:lumMod val="75000"/>
                          </a:schemeClr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</a:rPr>
                        <a:t>-59%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123226875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r>
                        <a:rPr lang="en-US" sz="2000" b="1" u="none" strike="noStrike" dirty="0">
                          <a:effectLst/>
                        </a:rPr>
                        <a:t>Total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358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384</a:t>
                      </a: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2000" b="1" i="0" u="none" strike="noStrike">
                          <a:solidFill>
                            <a:srgbClr val="C00000"/>
                          </a:solidFill>
                          <a:effectLst/>
                          <a:latin typeface="Calibri" panose="020F0502020204030204" pitchFamily="34" charset="0"/>
                        </a:rPr>
                        <a:t>+7%</a:t>
                      </a:r>
                      <a:endParaRPr lang="en-US" sz="2000" b="1" i="0" u="none" strike="noStrike" dirty="0">
                        <a:solidFill>
                          <a:srgbClr val="C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6446255"/>
                  </a:ext>
                </a:extLst>
              </a:tr>
              <a:tr h="251574">
                <a:tc>
                  <a:txBody>
                    <a:bodyPr/>
                    <a:lstStyle/>
                    <a:p>
                      <a:pPr algn="l" fontAlgn="b"/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tc>
                  <a:txBody>
                    <a:bodyPr/>
                    <a:lstStyle/>
                    <a:p>
                      <a:pPr algn="r" fontAlgn="b"/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4016871738"/>
                  </a:ext>
                </a:extLst>
              </a:tr>
              <a:tr h="251574">
                <a:tc gridSpan="4">
                  <a:txBody>
                    <a:bodyPr/>
                    <a:lstStyle/>
                    <a:p>
                      <a:pPr algn="r" fontAlgn="b"/>
                      <a:r>
                        <a:rPr lang="en-US" sz="1500" b="0" i="1" u="none" strike="noStrike" dirty="0">
                          <a:effectLst/>
                        </a:rPr>
                        <a:t>*YTD - thru Jul</a:t>
                      </a:r>
                      <a:endParaRPr lang="en-US" sz="1500" b="0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0841747"/>
                  </a:ext>
                </a:extLst>
              </a:tr>
            </a:tbl>
          </a:graphicData>
        </a:graphic>
      </p:graphicFrame>
      <p:sp>
        <p:nvSpPr>
          <p:cNvPr id="12" name="Rectangle 11">
            <a:extLst>
              <a:ext uri="{FF2B5EF4-FFF2-40B4-BE49-F238E27FC236}">
                <a16:creationId xmlns:a16="http://schemas.microsoft.com/office/drawing/2014/main" id="{60334E8A-B546-834B-34CB-A03963C9AF3C}"/>
              </a:ext>
            </a:extLst>
          </p:cNvPr>
          <p:cNvSpPr/>
          <p:nvPr/>
        </p:nvSpPr>
        <p:spPr>
          <a:xfrm>
            <a:off x="0" y="0"/>
            <a:ext cx="12192000" cy="68311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A2AE258-D2A2-DC9C-C0E0-BD655B9E0D77}"/>
              </a:ext>
            </a:extLst>
          </p:cNvPr>
          <p:cNvSpPr/>
          <p:nvPr/>
        </p:nvSpPr>
        <p:spPr>
          <a:xfrm>
            <a:off x="0" y="683118"/>
            <a:ext cx="12192000" cy="92134"/>
          </a:xfrm>
          <a:prstGeom prst="rect">
            <a:avLst/>
          </a:prstGeom>
          <a:solidFill>
            <a:srgbClr val="EDF21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2" descr="Bloomington Police logo">
            <a:hlinkClick r:id="rId2"/>
            <a:extLst>
              <a:ext uri="{FF2B5EF4-FFF2-40B4-BE49-F238E27FC236}">
                <a16:creationId xmlns:a16="http://schemas.microsoft.com/office/drawing/2014/main" id="{CE4E4DAA-7193-71F4-6974-2F7C3F313F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561362" y="81335"/>
            <a:ext cx="1402037" cy="1483549"/>
          </a:xfrm>
          <a:prstGeom prst="rect">
            <a:avLst/>
          </a:prstGeom>
          <a:noFill/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732508A-D9E3-0C24-DB48-7C1A63B4B212}"/>
              </a:ext>
            </a:extLst>
          </p:cNvPr>
          <p:cNvSpPr txBox="1"/>
          <p:nvPr/>
        </p:nvSpPr>
        <p:spPr>
          <a:xfrm>
            <a:off x="2725756" y="1086969"/>
            <a:ext cx="638173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Bloomington, MN PD Central Square Crime Data</a:t>
            </a:r>
            <a:endParaRPr kumimoji="0" lang="en-US" sz="2400" b="1" i="0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Calibri" panose="020F050202020403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0057553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33</TotalTime>
  <Words>96</Words>
  <Application>Microsoft Office PowerPoint</Application>
  <PresentationFormat>Widescreen</PresentationFormat>
  <Paragraphs>47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>City of Bloomington, MN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Scott, Courtney</dc:creator>
  <cp:lastModifiedBy>Scott, Courtney</cp:lastModifiedBy>
  <cp:revision>10</cp:revision>
  <dcterms:created xsi:type="dcterms:W3CDTF">2026-03-17T20:09:05Z</dcterms:created>
  <dcterms:modified xsi:type="dcterms:W3CDTF">2026-09-19T16:46:04Z</dcterms:modified>
</cp:coreProperties>
</file>