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849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6A88-7617-268E-7282-846A885F5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5DA46-6D48-FA01-A114-B1EE06347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EF002-465D-0AB5-2F03-5A818F5B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23F36-39F7-4724-10D3-82E53E0B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2FE0-5D8B-05CE-F189-1C0EEA834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59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88FD-85C3-A897-9F46-D599F41D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4C59-7557-114A-674B-DD75AA5B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E219-2F3E-87CE-9A8B-F839BA6D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F9E88-083C-195B-B571-ACD26F10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86067-30BE-D393-4068-5AF88BC4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4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58F-8BDC-8AEF-57A6-DA138292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96230-33A6-DC8E-82A8-62360FDA2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C42C5-6B56-C6AA-A790-EA50BF18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D58A0-CDBB-9904-CEE0-A38B4022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A5CCD-95B1-5A28-E9E6-D4FB741E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9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0240-873E-4770-6ACE-54F407053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F27FD-DBF4-49D0-FF20-3ABBFAE11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96B24-72BE-B138-CCFA-1DB776CC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D4E0-0D9C-47B8-DF46-6215BE93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02FCE-9645-5B2E-7A17-B248D0CD1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59042-3855-DD8E-D273-F94EFBC1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5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3CDB-5D69-98FC-E816-8BB530F0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5A4F4-1AFC-0046-5D9E-0E5B1A43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7158B-4097-0507-BCFB-D15A4093E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8017BE-8C6A-D258-ABBE-4A933DAA7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CF4F2-D277-794F-28A5-242AE7B9C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F0025B-B45B-C791-5C48-2EC168DBA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A2FC5-B92A-2040-B56D-52E9DBEC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FE85CB-E5D0-0080-DC69-181E7130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1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1AA24-45EC-80E8-8BD6-39413F70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4D0B6-0B25-3DFC-397E-D741E3262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845FD-3444-5E5A-DCB2-1F67CBF6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FFDC0-A239-FAB3-91DF-4F69F7EF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8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A7958-1A4F-05AA-5292-18C93F2E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25624-D361-E50C-01A8-61F10E42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158FA-D91B-EB2E-677B-B062B82E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70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D1F5-1B40-D8EC-4F82-5FDCC33CB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5297F-B6C4-76FB-55D5-04AE938FA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91F4F-4DFD-CFB4-B96B-0CF55EDFB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E4831-6924-BE29-968F-BB6A7826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13AE3-6223-3201-7559-CD21A13E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EECA7-D4D6-413A-1FEA-8602EC25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4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91BB-D025-1B0D-68BF-6D86252F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BEB14-9389-8D29-CF6F-2363FD8BB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2F63B-2921-AA7B-7F66-B07875E91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63BB1-F911-C644-6357-D99D26979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AE7C9-22E9-D1A1-E143-482E56B6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B015B-E5CC-3378-E0E1-1B9831ED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5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3B9C-3BD4-15E6-97BE-3DB37F41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797B0-868A-B91E-A85C-B446038ED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5BE27-BC88-D5DB-2A20-90E1E47AC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ED67E-ABAF-3849-DEEC-EBC97EDC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02F8A-E715-8988-2D5F-B73A179E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8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FEC07-B086-C703-C8BA-FB86B0E88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4ABEAF-0BA6-FD71-DC5F-F84949E41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624E1-DA3C-EC55-4422-B0CE8E44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D6157-71A0-D6A3-4D08-44744459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72788-9951-EC8C-810A-7A46B9FE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8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7A1776-716B-6BE9-7D7C-A2F9FE75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151BB-5162-C0D6-FFF8-4406D95B9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C5349-A589-B4E1-CA49-48F85D490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1CC99-89BC-F711-9893-79572A8A4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EF2A4-CB7F-23B7-6E61-2698F765E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ci.bloomington.mn.us/cityhall/dept/police/police.ht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loomington Police logo">
            <a:hlinkClick r:id="rId2"/>
            <a:extLst>
              <a:ext uri="{FF2B5EF4-FFF2-40B4-BE49-F238E27FC236}">
                <a16:creationId xmlns:a16="http://schemas.microsoft.com/office/drawing/2014/main" id="{420F22DC-9753-84D0-4C4A-E5A8D6BD2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5000"/>
          </a:blip>
          <a:srcRect/>
          <a:stretch>
            <a:fillRect/>
          </a:stretch>
        </p:blipFill>
        <p:spPr bwMode="auto">
          <a:xfrm>
            <a:off x="2954222" y="791502"/>
            <a:ext cx="5719528" cy="6052054"/>
          </a:xfrm>
          <a:prstGeom prst="rect">
            <a:avLst/>
          </a:prstGeom>
          <a:noFill/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5666DD3-5770-B3B8-2413-DCAFA2D86C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261493"/>
              </p:ext>
            </p:extLst>
          </p:nvPr>
        </p:nvGraphicFramePr>
        <p:xfrm>
          <a:off x="550415" y="1564884"/>
          <a:ext cx="11412987" cy="5020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2362">
                  <a:extLst>
                    <a:ext uri="{9D8B030D-6E8A-4147-A177-3AD203B41FA5}">
                      <a16:colId xmlns:a16="http://schemas.microsoft.com/office/drawing/2014/main" val="3292024758"/>
                    </a:ext>
                  </a:extLst>
                </a:gridCol>
                <a:gridCol w="2345134">
                  <a:extLst>
                    <a:ext uri="{9D8B030D-6E8A-4147-A177-3AD203B41FA5}">
                      <a16:colId xmlns:a16="http://schemas.microsoft.com/office/drawing/2014/main" val="909059036"/>
                    </a:ext>
                  </a:extLst>
                </a:gridCol>
                <a:gridCol w="2251329">
                  <a:extLst>
                    <a:ext uri="{9D8B030D-6E8A-4147-A177-3AD203B41FA5}">
                      <a16:colId xmlns:a16="http://schemas.microsoft.com/office/drawing/2014/main" val="1332624214"/>
                    </a:ext>
                  </a:extLst>
                </a:gridCol>
                <a:gridCol w="2814162">
                  <a:extLst>
                    <a:ext uri="{9D8B030D-6E8A-4147-A177-3AD203B41FA5}">
                      <a16:colId xmlns:a16="http://schemas.microsoft.com/office/drawing/2014/main" val="2843655917"/>
                    </a:ext>
                  </a:extLst>
                </a:gridCol>
              </a:tblGrid>
              <a:tr h="264153">
                <a:tc gridSpan="4">
                  <a:txBody>
                    <a:bodyPr/>
                    <a:lstStyle/>
                    <a:p>
                      <a:pPr algn="ctr" fontAlgn="b"/>
                      <a:endParaRPr lang="en-US" sz="2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40722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Crime Data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Difference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182453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All Crime Data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795348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15390"/>
                  </a:ext>
                </a:extLst>
              </a:tr>
              <a:tr h="25157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Priority Crimes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05697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Crime Data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Difference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532230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Aggravated Assault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497219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Burglary (includes Theft on Trespass)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+39%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398821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Motor Vehicle Theft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624017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Murder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097458"/>
                  </a:ext>
                </a:extLst>
              </a:tr>
              <a:tr h="31687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Rape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+42%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359901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Robbery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226875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Total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+8%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46255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871738"/>
                  </a:ext>
                </a:extLst>
              </a:tr>
              <a:tr h="251574">
                <a:tc gridSpan="4">
                  <a:txBody>
                    <a:bodyPr/>
                    <a:lstStyle/>
                    <a:p>
                      <a:pPr algn="r" fontAlgn="b"/>
                      <a:r>
                        <a:rPr lang="en-US" sz="1500" b="0" i="1" u="none" strike="noStrike" dirty="0">
                          <a:effectLst/>
                        </a:rPr>
                        <a:t>*YTD - thru Aug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4174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0334E8A-B546-834B-34CB-A03963C9AF3C}"/>
              </a:ext>
            </a:extLst>
          </p:cNvPr>
          <p:cNvSpPr/>
          <p:nvPr/>
        </p:nvSpPr>
        <p:spPr>
          <a:xfrm>
            <a:off x="0" y="0"/>
            <a:ext cx="12192000" cy="68311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2AE258-D2A2-DC9C-C0E0-BD655B9E0D77}"/>
              </a:ext>
            </a:extLst>
          </p:cNvPr>
          <p:cNvSpPr/>
          <p:nvPr/>
        </p:nvSpPr>
        <p:spPr>
          <a:xfrm>
            <a:off x="0" y="683118"/>
            <a:ext cx="12192000" cy="92134"/>
          </a:xfrm>
          <a:prstGeom prst="rect">
            <a:avLst/>
          </a:prstGeom>
          <a:solidFill>
            <a:srgbClr val="EDF21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Bloomington Police logo">
            <a:hlinkClick r:id="rId2"/>
            <a:extLst>
              <a:ext uri="{FF2B5EF4-FFF2-40B4-BE49-F238E27FC236}">
                <a16:creationId xmlns:a16="http://schemas.microsoft.com/office/drawing/2014/main" id="{CE4E4DAA-7193-71F4-6974-2F7C3F313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61362" y="81335"/>
            <a:ext cx="1402037" cy="1483549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732508A-D9E3-0C24-DB48-7C1A63B4B212}"/>
              </a:ext>
            </a:extLst>
          </p:cNvPr>
          <p:cNvSpPr txBox="1"/>
          <p:nvPr/>
        </p:nvSpPr>
        <p:spPr>
          <a:xfrm>
            <a:off x="2725756" y="1086969"/>
            <a:ext cx="63817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Bloomington, MN PD Central Square Crime Data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575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</Words>
  <Application>Microsoft Office PowerPoint</Application>
  <PresentationFormat>Widescreen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City of Bloomington, MN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Courtney</dc:creator>
  <cp:lastModifiedBy>Scott, Courtney</cp:lastModifiedBy>
  <cp:revision>10</cp:revision>
  <dcterms:created xsi:type="dcterms:W3CDTF">2026-03-17T20:09:05Z</dcterms:created>
  <dcterms:modified xsi:type="dcterms:W3CDTF">2026-09-19T16:50:17Z</dcterms:modified>
</cp:coreProperties>
</file>